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CCC180D-2B6D-480B-8933-E317188697F7}">
          <p14:sldIdLst>
            <p14:sldId id="256"/>
            <p14:sldId id="257"/>
          </p14:sldIdLst>
        </p14:section>
        <p14:section name="Untitled Section" id="{A93B77D7-5B58-45C7-AABD-F9D9A3EE0D6A}">
          <p14:sldIdLst>
            <p14:sldId id="258"/>
            <p14:sldId id="259"/>
            <p14:sldId id="261"/>
            <p14:sldId id="260"/>
            <p14:sldId id="262"/>
            <p14:sldId id="263"/>
            <p14:sldId id="264"/>
            <p14:sldId id="265"/>
            <p14:sldId id="266"/>
            <p14:sldId id="267"/>
            <p14:sldId id="268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55" d="100"/>
          <a:sy n="55" d="100"/>
        </p:scale>
        <p:origin x="53" y="53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629EF-086A-47B9-9DDE-596DAFA6095C}" type="datetimeFigureOut">
              <a:rPr lang="en-US" smtClean="0"/>
              <a:pPr/>
              <a:t>1/8/2015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A0653949-5FFF-4017-993C-510F940869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25370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629EF-086A-47B9-9DDE-596DAFA6095C}" type="datetimeFigureOut">
              <a:rPr lang="en-US" smtClean="0"/>
              <a:pPr/>
              <a:t>1/8/2015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0653949-5FFF-4017-993C-510F940869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71342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629EF-086A-47B9-9DDE-596DAFA6095C}" type="datetimeFigureOut">
              <a:rPr lang="en-US" smtClean="0"/>
              <a:pPr/>
              <a:t>1/8/2015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0653949-5FFF-4017-993C-510F9408697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486465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629EF-086A-47B9-9DDE-596DAFA6095C}" type="datetimeFigureOut">
              <a:rPr lang="en-US" smtClean="0"/>
              <a:pPr/>
              <a:t>1/8/2015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0653949-5FFF-4017-993C-510F940869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368360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629EF-086A-47B9-9DDE-596DAFA6095C}" type="datetimeFigureOut">
              <a:rPr lang="en-US" smtClean="0"/>
              <a:pPr/>
              <a:t>1/8/2015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0653949-5FFF-4017-993C-510F9408697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8763927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629EF-086A-47B9-9DDE-596DAFA6095C}" type="datetimeFigureOut">
              <a:rPr lang="en-US" smtClean="0"/>
              <a:pPr/>
              <a:t>1/8/2015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0653949-5FFF-4017-993C-510F940869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618295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629EF-086A-47B9-9DDE-596DAFA6095C}" type="datetimeFigureOut">
              <a:rPr lang="en-US" smtClean="0"/>
              <a:pPr/>
              <a:t>1/8/2015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53949-5FFF-4017-993C-510F940869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212188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629EF-086A-47B9-9DDE-596DAFA6095C}" type="datetimeFigureOut">
              <a:rPr lang="en-US" smtClean="0"/>
              <a:pPr/>
              <a:t>1/8/2015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53949-5FFF-4017-993C-510F940869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32536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629EF-086A-47B9-9DDE-596DAFA6095C}" type="datetimeFigureOut">
              <a:rPr lang="en-US" smtClean="0"/>
              <a:pPr/>
              <a:t>1/8/2015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53949-5FFF-4017-993C-510F940869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1134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629EF-086A-47B9-9DDE-596DAFA6095C}" type="datetimeFigureOut">
              <a:rPr lang="en-US" smtClean="0"/>
              <a:pPr/>
              <a:t>1/8/2015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0653949-5FFF-4017-993C-510F940869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54614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629EF-086A-47B9-9DDE-596DAFA6095C}" type="datetimeFigureOut">
              <a:rPr lang="en-US" smtClean="0"/>
              <a:pPr/>
              <a:t>1/8/2015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A0653949-5FFF-4017-993C-510F940869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0214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629EF-086A-47B9-9DDE-596DAFA6095C}" type="datetimeFigureOut">
              <a:rPr lang="en-US" smtClean="0"/>
              <a:pPr/>
              <a:t>1/8/2015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A0653949-5FFF-4017-993C-510F940869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46936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629EF-086A-47B9-9DDE-596DAFA6095C}" type="datetimeFigureOut">
              <a:rPr lang="en-US" smtClean="0"/>
              <a:pPr/>
              <a:t>1/8/2015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53949-5FFF-4017-993C-510F940869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46777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629EF-086A-47B9-9DDE-596DAFA6095C}" type="datetimeFigureOut">
              <a:rPr lang="en-US" smtClean="0"/>
              <a:pPr/>
              <a:t>1/8/2015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53949-5FFF-4017-993C-510F940869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68358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629EF-086A-47B9-9DDE-596DAFA6095C}" type="datetimeFigureOut">
              <a:rPr lang="en-US" smtClean="0"/>
              <a:pPr/>
              <a:t>1/8/2015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53949-5FFF-4017-993C-510F940869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63572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629EF-086A-47B9-9DDE-596DAFA6095C}" type="datetimeFigureOut">
              <a:rPr lang="en-US" smtClean="0"/>
              <a:pPr/>
              <a:t>1/8/2015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0653949-5FFF-4017-993C-510F940869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88559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4629EF-086A-47B9-9DDE-596DAFA6095C}" type="datetimeFigureOut">
              <a:rPr lang="en-US" smtClean="0"/>
              <a:pPr/>
              <a:t>1/8/2015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A0653949-5FFF-4017-993C-510F940869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86549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  <p:sldLayoutId id="2147483701" r:id="rId12"/>
    <p:sldLayoutId id="2147483702" r:id="rId13"/>
    <p:sldLayoutId id="2147483703" r:id="rId14"/>
    <p:sldLayoutId id="2147483704" r:id="rId15"/>
    <p:sldLayoutId id="2147483705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601" y="621196"/>
            <a:ext cx="6745357" cy="1033670"/>
          </a:xfrm>
        </p:spPr>
        <p:txBody>
          <a:bodyPr/>
          <a:lstStyle/>
          <a:p>
            <a:pPr algn="ctr"/>
            <a:r>
              <a:rPr lang="en-US" dirty="0" smtClean="0">
                <a:latin typeface="Arial Black" panose="020B0A04020102020204" pitchFamily="34" charset="0"/>
              </a:rPr>
              <a:t>Report Writing</a:t>
            </a:r>
            <a:endParaRPr lang="en-US" dirty="0">
              <a:latin typeface="Arial Black" panose="020B0A040201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539" y="3131127"/>
            <a:ext cx="6933074" cy="1845624"/>
          </a:xfrm>
        </p:spPr>
        <p:txBody>
          <a:bodyPr>
            <a:normAutofit/>
          </a:bodyPr>
          <a:lstStyle/>
          <a:p>
            <a:pPr algn="ctr"/>
            <a:r>
              <a:rPr lang="en-US" sz="3600" b="1" dirty="0" smtClean="0">
                <a:solidFill>
                  <a:schemeClr val="tx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V P &amp; R P T P Science College, </a:t>
            </a:r>
            <a:r>
              <a:rPr lang="en-US" sz="3600" b="1" dirty="0" err="1" smtClean="0">
                <a:solidFill>
                  <a:schemeClr val="tx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Vallabh</a:t>
            </a:r>
            <a:r>
              <a:rPr lang="en-US" sz="3600" b="1" dirty="0" smtClean="0">
                <a:solidFill>
                  <a:schemeClr val="tx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  <a:r>
              <a:rPr lang="en-US" sz="3600" b="1" dirty="0" err="1" smtClean="0">
                <a:solidFill>
                  <a:schemeClr val="tx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Vidyanagar</a:t>
            </a:r>
            <a:endParaRPr lang="en-US" sz="3600" b="1" dirty="0">
              <a:solidFill>
                <a:schemeClr val="tx1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pic>
        <p:nvPicPr>
          <p:cNvPr id="1026" name="Picture 2" descr="G:\SAP Sem 2\clip arts\Hawk_cartoon_01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666079" y="621196"/>
            <a:ext cx="1765300" cy="190500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19488596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Photograph</a:t>
            </a:r>
            <a:endParaRPr lang="en-US" dirty="0"/>
          </a:p>
        </p:txBody>
      </p:sp>
      <p:pic>
        <p:nvPicPr>
          <p:cNvPr id="4" name="Content Placeholder 3" descr="F:\SAP Sem 2\clip arts\pho.jpg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54322" y="218786"/>
            <a:ext cx="2095500" cy="152688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5" name="Picture 4" descr="Sports 2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860" t="41177" r="24500" b="36275"/>
          <a:stretch>
            <a:fillRect/>
          </a:stretch>
        </p:blipFill>
        <p:spPr bwMode="auto">
          <a:xfrm>
            <a:off x="2175164" y="2099944"/>
            <a:ext cx="6636327" cy="3635837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  <p:extLst>
      <p:ext uri="{BB962C8B-B14F-4D97-AF65-F5344CB8AC3E}">
        <p14:creationId xmlns:p14="http://schemas.microsoft.com/office/powerpoint/2010/main" val="37945943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03216" y="333164"/>
            <a:ext cx="8911687" cy="1280890"/>
          </a:xfrm>
        </p:spPr>
        <p:txBody>
          <a:bodyPr/>
          <a:lstStyle/>
          <a:p>
            <a:r>
              <a:rPr lang="en-US" b="1" dirty="0"/>
              <a:t>Conclusion: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0849" y="1939636"/>
            <a:ext cx="8915400" cy="3777622"/>
          </a:xfrm>
        </p:spPr>
        <p:txBody>
          <a:bodyPr/>
          <a:lstStyle/>
          <a:p>
            <a:pPr lvl="0"/>
            <a:r>
              <a:rPr lang="en-US" sz="2400" dirty="0"/>
              <a:t>It is good to end your report with a short concluding line or paragraph to finish up the story. A good way to do so is to comment on the events reported or to point to the future on what is expected to happen next.</a:t>
            </a:r>
          </a:p>
          <a:p>
            <a:pPr marL="0" indent="0">
              <a:buNone/>
            </a:pPr>
            <a:endParaRPr lang="en-US" sz="2400" dirty="0"/>
          </a:p>
          <a:p>
            <a:pPr algn="ctr"/>
            <a:r>
              <a:rPr lang="en-US" sz="2400" dirty="0">
                <a:latin typeface="Aharoni" panose="02010803020104030203" pitchFamily="2" charset="-79"/>
                <a:cs typeface="Aharoni" panose="02010803020104030203" pitchFamily="2" charset="-79"/>
              </a:rPr>
              <a:t>Ex: The Mexican Games will long be remembered for this one event, in which Bob Beamon created track and field history.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99668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 descr="Sports 2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246" t="32353" r="22362"/>
          <a:stretch>
            <a:fillRect/>
          </a:stretch>
        </p:blipFill>
        <p:spPr bwMode="auto">
          <a:xfrm>
            <a:off x="1870364" y="624110"/>
            <a:ext cx="9634247" cy="6095345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35846404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86342" y="2203529"/>
            <a:ext cx="8911687" cy="1280890"/>
          </a:xfrm>
        </p:spPr>
        <p:txBody>
          <a:bodyPr>
            <a:normAutofit/>
          </a:bodyPr>
          <a:lstStyle/>
          <a:p>
            <a:pPr algn="ctr"/>
            <a:endParaRPr lang="en-US" sz="5400" dirty="0">
              <a:solidFill>
                <a:schemeClr val="accent4">
                  <a:lumMod val="75000"/>
                </a:schemeClr>
              </a:solidFill>
              <a:latin typeface="Arial Black" panose="020B0A04020102020204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2473" y="1427674"/>
            <a:ext cx="6774872" cy="4584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58469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06953" y="610255"/>
            <a:ext cx="8911687" cy="807125"/>
          </a:xfrm>
        </p:spPr>
        <p:txBody>
          <a:bodyPr/>
          <a:lstStyle/>
          <a:p>
            <a:r>
              <a:rPr lang="en-US" b="1" dirty="0" smtClean="0"/>
              <a:t>Topics</a:t>
            </a:r>
            <a:endParaRPr lang="en-US" b="1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1620982" y="2133600"/>
            <a:ext cx="9883630" cy="3777622"/>
          </a:xfrm>
        </p:spPr>
        <p:txBody>
          <a:bodyPr/>
          <a:lstStyle/>
          <a:p>
            <a:r>
              <a:rPr lang="en-US" sz="3200" dirty="0" smtClean="0">
                <a:latin typeface="+mj-lt"/>
              </a:rPr>
              <a:t>What is report?</a:t>
            </a:r>
          </a:p>
          <a:p>
            <a:r>
              <a:rPr lang="en-US" sz="3200" dirty="0" smtClean="0">
                <a:latin typeface="+mj-lt"/>
              </a:rPr>
              <a:t>Characteristics of good report</a:t>
            </a:r>
          </a:p>
          <a:p>
            <a:r>
              <a:rPr lang="en-US" sz="3200" dirty="0" smtClean="0">
                <a:latin typeface="+mj-lt"/>
              </a:rPr>
              <a:t>Points to </a:t>
            </a:r>
            <a:r>
              <a:rPr lang="en-US" sz="3200" dirty="0" smtClean="0">
                <a:latin typeface="+mj-lt"/>
              </a:rPr>
              <a:t>remember</a:t>
            </a:r>
          </a:p>
          <a:p>
            <a:r>
              <a:rPr lang="en-US" sz="3200" dirty="0" smtClean="0">
                <a:latin typeface="+mj-lt"/>
              </a:rPr>
              <a:t>General (Informal) and Press/News Report</a:t>
            </a:r>
            <a:endParaRPr lang="en-US" sz="3200" dirty="0">
              <a:latin typeface="+mj-lt"/>
            </a:endParaRPr>
          </a:p>
          <a:p>
            <a:r>
              <a:rPr lang="en-US" sz="3200" dirty="0" smtClean="0">
                <a:latin typeface="+mj-lt"/>
              </a:rPr>
              <a:t>Example and Exercise</a:t>
            </a:r>
            <a:endParaRPr lang="en-US" sz="3200" dirty="0" smtClean="0">
              <a:latin typeface="+mj-lt"/>
            </a:endParaRPr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125368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44779" y="374728"/>
            <a:ext cx="8911687" cy="899890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What is a report?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97720" y="1530927"/>
            <a:ext cx="9547369" cy="1780310"/>
          </a:xfrm>
        </p:spPr>
        <p:txBody>
          <a:bodyPr>
            <a:normAutofit/>
          </a:bodyPr>
          <a:lstStyle/>
          <a:p>
            <a:r>
              <a:rPr lang="en-US" sz="2000" dirty="0" smtClean="0">
                <a:latin typeface="+mj-lt"/>
              </a:rPr>
              <a:t>Any </a:t>
            </a:r>
            <a:r>
              <a:rPr lang="en-US" sz="2000" dirty="0">
                <a:latin typeface="+mj-lt"/>
              </a:rPr>
              <a:t>description or account of events or experience, examination of issues/ problems prepared for someone else’s consideration can be called a report.  Reports can be informal (in the form of newspaper reports, letters, essays etc. They can also be formal like business report, technical reports etc</a:t>
            </a:r>
            <a:r>
              <a:rPr lang="en-US" sz="2000" dirty="0" smtClean="0">
                <a:latin typeface="+mj-lt"/>
              </a:rPr>
              <a:t>.</a:t>
            </a:r>
          </a:p>
          <a:p>
            <a:endParaRPr lang="en-US" sz="2000" dirty="0">
              <a:latin typeface="+mj-lt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1633248" y="3311237"/>
            <a:ext cx="3423661" cy="20463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000" dirty="0">
              <a:latin typeface="+mj-lt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1633248" y="3311237"/>
            <a:ext cx="4124902" cy="3200399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b="1" dirty="0"/>
              <a:t>Characteristics of Good Report</a:t>
            </a:r>
            <a:endParaRPr lang="en-US" dirty="0"/>
          </a:p>
          <a:p>
            <a:pPr lvl="0"/>
            <a:r>
              <a:rPr lang="en-US" dirty="0"/>
              <a:t>Accurate and specific</a:t>
            </a:r>
          </a:p>
          <a:p>
            <a:pPr lvl="0"/>
            <a:r>
              <a:rPr lang="en-US" dirty="0"/>
              <a:t>Factual</a:t>
            </a:r>
          </a:p>
          <a:p>
            <a:pPr lvl="0"/>
            <a:r>
              <a:rPr lang="en-US" dirty="0"/>
              <a:t>Objective</a:t>
            </a:r>
          </a:p>
          <a:p>
            <a:pPr lvl="0"/>
            <a:r>
              <a:rPr lang="en-US" dirty="0"/>
              <a:t>Clear</a:t>
            </a:r>
          </a:p>
          <a:p>
            <a:pPr lvl="0"/>
            <a:r>
              <a:rPr lang="en-US" dirty="0"/>
              <a:t>Complete</a:t>
            </a:r>
          </a:p>
          <a:p>
            <a:pPr lvl="0"/>
            <a:r>
              <a:rPr lang="en-US" dirty="0"/>
              <a:t>Concise</a:t>
            </a:r>
          </a:p>
          <a:p>
            <a:pPr lvl="0"/>
            <a:r>
              <a:rPr lang="en-US" dirty="0"/>
              <a:t>Well-organized</a:t>
            </a:r>
          </a:p>
          <a:p>
            <a:pPr lvl="0"/>
            <a:r>
              <a:rPr lang="en-US" dirty="0"/>
              <a:t>Grammatically correct</a:t>
            </a:r>
          </a:p>
          <a:p>
            <a:endParaRPr lang="en-US" sz="2000" dirty="0">
              <a:latin typeface="+mj-lt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6548146" y="3283529"/>
            <a:ext cx="3371419" cy="32003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/>
              <a:t>Six Important Questions</a:t>
            </a:r>
            <a:endParaRPr lang="en-US" dirty="0"/>
          </a:p>
          <a:p>
            <a:r>
              <a:rPr lang="en-US" dirty="0"/>
              <a:t>Who?</a:t>
            </a:r>
          </a:p>
          <a:p>
            <a:r>
              <a:rPr lang="en-US" dirty="0"/>
              <a:t>What?</a:t>
            </a:r>
          </a:p>
          <a:p>
            <a:r>
              <a:rPr lang="en-US" dirty="0"/>
              <a:t>Where?</a:t>
            </a:r>
          </a:p>
          <a:p>
            <a:r>
              <a:rPr lang="en-US" dirty="0"/>
              <a:t>When?</a:t>
            </a:r>
          </a:p>
          <a:p>
            <a:r>
              <a:rPr lang="en-US" dirty="0"/>
              <a:t>Why?</a:t>
            </a:r>
          </a:p>
          <a:p>
            <a:r>
              <a:rPr lang="en-US" dirty="0"/>
              <a:t>How</a:t>
            </a:r>
            <a:r>
              <a:rPr lang="en-US" dirty="0" smtClean="0"/>
              <a:t>?</a:t>
            </a:r>
            <a:endParaRPr lang="en-US" sz="2000" dirty="0" smtClean="0">
              <a:latin typeface="+mj-lt"/>
            </a:endParaRPr>
          </a:p>
          <a:p>
            <a:endParaRPr lang="en-US" sz="2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4571491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44780" y="319310"/>
            <a:ext cx="8393730" cy="1280890"/>
          </a:xfrm>
        </p:spPr>
        <p:txBody>
          <a:bodyPr/>
          <a:lstStyle/>
          <a:p>
            <a:r>
              <a:rPr lang="en-US" dirty="0" smtClean="0"/>
              <a:t>Points to Remember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1273" y="1925783"/>
            <a:ext cx="10673339" cy="4544290"/>
          </a:xfrm>
        </p:spPr>
        <p:txBody>
          <a:bodyPr>
            <a:normAutofit/>
          </a:bodyPr>
          <a:lstStyle/>
          <a:p>
            <a:r>
              <a:rPr lang="en-US" dirty="0"/>
              <a:t>A report refers to the place and  date of action</a:t>
            </a:r>
          </a:p>
          <a:p>
            <a:r>
              <a:rPr lang="en-US" dirty="0"/>
              <a:t>A report  is usually    written in the past tense</a:t>
            </a:r>
          </a:p>
          <a:p>
            <a:r>
              <a:rPr lang="en-US" dirty="0"/>
              <a:t> The passive voice (  be + past participle)    is used  when the doer is not important</a:t>
            </a:r>
          </a:p>
          <a:p>
            <a:pPr marL="0" indent="0">
              <a:buNone/>
            </a:pPr>
            <a:r>
              <a:rPr lang="en-US" dirty="0" smtClean="0"/>
              <a:t>	I   </a:t>
            </a:r>
            <a:r>
              <a:rPr lang="en-US" dirty="0"/>
              <a:t>wrote many    books (Active voice)</a:t>
            </a:r>
          </a:p>
          <a:p>
            <a:pPr marL="0" indent="0">
              <a:buNone/>
            </a:pPr>
            <a:r>
              <a:rPr lang="en-US" dirty="0" smtClean="0"/>
              <a:t>	The </a:t>
            </a:r>
            <a:r>
              <a:rPr lang="en-US" dirty="0"/>
              <a:t>doer / subject    (I)   is imp</a:t>
            </a:r>
          </a:p>
          <a:p>
            <a:pPr marL="0" indent="0">
              <a:buNone/>
            </a:pPr>
            <a:r>
              <a:rPr lang="en-US" dirty="0" smtClean="0"/>
              <a:t>	Many   </a:t>
            </a:r>
            <a:r>
              <a:rPr lang="en-US" dirty="0"/>
              <a:t>books were written by me   (passive voice)</a:t>
            </a:r>
          </a:p>
          <a:p>
            <a:r>
              <a:rPr lang="en-US" dirty="0"/>
              <a:t>The   object   (That which receives the   action of the verb) is more important</a:t>
            </a:r>
          </a:p>
          <a:p>
            <a:r>
              <a:rPr lang="en-US" dirty="0"/>
              <a:t>A report is as brief as possible</a:t>
            </a:r>
          </a:p>
          <a:p>
            <a:r>
              <a:rPr lang="en-US" dirty="0"/>
              <a:t>The first sentence of  a report may be an expansion of the heading</a:t>
            </a:r>
          </a:p>
          <a:p>
            <a:r>
              <a:rPr lang="en-US" dirty="0"/>
              <a:t>The heading generally summarizes the report. </a:t>
            </a:r>
          </a:p>
          <a:p>
            <a:r>
              <a:rPr lang="en-US" dirty="0"/>
              <a:t>Report does not describe emotions or feelings. It presents only facts—not personal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78209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General Report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0012" y="2175164"/>
            <a:ext cx="10134600" cy="4267200"/>
          </a:xfrm>
        </p:spPr>
        <p:txBody>
          <a:bodyPr>
            <a:normAutofit/>
          </a:bodyPr>
          <a:lstStyle/>
          <a:p>
            <a:pPr algn="just"/>
            <a:r>
              <a:rPr lang="en-US" dirty="0">
                <a:latin typeface="Cambria" panose="02040503050406030204" pitchFamily="18" charset="0"/>
              </a:rPr>
              <a:t>The 67</a:t>
            </a:r>
            <a:r>
              <a:rPr lang="en-US" baseline="30000" dirty="0">
                <a:latin typeface="Cambria" panose="02040503050406030204" pitchFamily="18" charset="0"/>
              </a:rPr>
              <a:t>th</a:t>
            </a:r>
            <a:r>
              <a:rPr lang="en-US" dirty="0">
                <a:latin typeface="Cambria" panose="02040503050406030204" pitchFamily="18" charset="0"/>
              </a:rPr>
              <a:t> Independence Day </a:t>
            </a:r>
            <a:r>
              <a:rPr lang="en-US" b="1" dirty="0">
                <a:latin typeface="Cambria" panose="02040503050406030204" pitchFamily="18" charset="0"/>
              </a:rPr>
              <a:t>was celebrated</a:t>
            </a:r>
            <a:r>
              <a:rPr lang="en-US" dirty="0">
                <a:latin typeface="Cambria" panose="02040503050406030204" pitchFamily="18" charset="0"/>
              </a:rPr>
              <a:t> with great enthusiasm and spirit in the college on 15</a:t>
            </a:r>
            <a:r>
              <a:rPr lang="en-US" baseline="30000" dirty="0">
                <a:latin typeface="Cambria" panose="02040503050406030204" pitchFamily="18" charset="0"/>
              </a:rPr>
              <a:t>th</a:t>
            </a:r>
            <a:r>
              <a:rPr lang="en-US" dirty="0">
                <a:latin typeface="Cambria" panose="02040503050406030204" pitchFamily="18" charset="0"/>
              </a:rPr>
              <a:t> August 2014. All the students and staff members </a:t>
            </a:r>
            <a:r>
              <a:rPr lang="en-US" b="1" dirty="0">
                <a:latin typeface="Cambria" panose="02040503050406030204" pitchFamily="18" charset="0"/>
              </a:rPr>
              <a:t>had assembled</a:t>
            </a:r>
            <a:r>
              <a:rPr lang="en-US" dirty="0">
                <a:latin typeface="Cambria" panose="02040503050406030204" pitchFamily="18" charset="0"/>
              </a:rPr>
              <a:t> in the open ground near the </a:t>
            </a:r>
            <a:r>
              <a:rPr lang="en-US" dirty="0" err="1">
                <a:latin typeface="Cambria" panose="02040503050406030204" pitchFamily="18" charset="0"/>
              </a:rPr>
              <a:t>Nataraj</a:t>
            </a:r>
            <a:r>
              <a:rPr lang="en-US" dirty="0">
                <a:latin typeface="Cambria" panose="02040503050406030204" pitchFamily="18" charset="0"/>
              </a:rPr>
              <a:t> statue at 8.00 am. The Chief Guest for the function </a:t>
            </a:r>
            <a:r>
              <a:rPr lang="en-US" b="1" dirty="0">
                <a:latin typeface="Cambria" panose="02040503050406030204" pitchFamily="18" charset="0"/>
              </a:rPr>
              <a:t>was</a:t>
            </a:r>
            <a:r>
              <a:rPr lang="en-US" dirty="0">
                <a:latin typeface="Cambria" panose="02040503050406030204" pitchFamily="18" charset="0"/>
              </a:rPr>
              <a:t> Shri R P Patel, former Principal and presently secretary of </a:t>
            </a:r>
            <a:r>
              <a:rPr lang="en-US" dirty="0" err="1">
                <a:latin typeface="Cambria" panose="02040503050406030204" pitchFamily="18" charset="0"/>
              </a:rPr>
              <a:t>Charutar</a:t>
            </a:r>
            <a:r>
              <a:rPr lang="en-US" dirty="0">
                <a:latin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</a:rPr>
              <a:t>Vidya</a:t>
            </a:r>
            <a:r>
              <a:rPr lang="en-US" dirty="0">
                <a:latin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</a:rPr>
              <a:t>Mandal</a:t>
            </a:r>
            <a:r>
              <a:rPr lang="en-US" dirty="0">
                <a:latin typeface="Cambria" panose="02040503050406030204" pitchFamily="18" charset="0"/>
              </a:rPr>
              <a:t>.  He </a:t>
            </a:r>
            <a:r>
              <a:rPr lang="en-US" b="1" dirty="0">
                <a:latin typeface="Cambria" panose="02040503050406030204" pitchFamily="18" charset="0"/>
              </a:rPr>
              <a:t>was escorted</a:t>
            </a:r>
            <a:r>
              <a:rPr lang="en-US" dirty="0">
                <a:latin typeface="Cambria" panose="02040503050406030204" pitchFamily="18" charset="0"/>
              </a:rPr>
              <a:t> to the   dais by the NCC cadets.</a:t>
            </a:r>
          </a:p>
          <a:p>
            <a:pPr algn="just"/>
            <a:r>
              <a:rPr lang="en-US" dirty="0">
                <a:latin typeface="Cambria" panose="02040503050406030204" pitchFamily="18" charset="0"/>
              </a:rPr>
              <a:t>The college students sang a prayer and then he principal first warmly </a:t>
            </a:r>
            <a:r>
              <a:rPr lang="en-US" b="1" dirty="0">
                <a:latin typeface="Cambria" panose="02040503050406030204" pitchFamily="18" charset="0"/>
              </a:rPr>
              <a:t>welcomed</a:t>
            </a:r>
            <a:r>
              <a:rPr lang="en-US" dirty="0">
                <a:latin typeface="Cambria" panose="02040503050406030204" pitchFamily="18" charset="0"/>
              </a:rPr>
              <a:t> the chief guest   and </a:t>
            </a:r>
            <a:r>
              <a:rPr lang="en-US" b="1" dirty="0">
                <a:latin typeface="Cambria" panose="02040503050406030204" pitchFamily="18" charset="0"/>
              </a:rPr>
              <a:t>requested </a:t>
            </a:r>
            <a:r>
              <a:rPr lang="en-US" dirty="0">
                <a:latin typeface="Cambria" panose="02040503050406030204" pitchFamily="18" charset="0"/>
              </a:rPr>
              <a:t>him to hoist the National Flag. As soon as the flag </a:t>
            </a:r>
            <a:r>
              <a:rPr lang="en-US" b="1" dirty="0">
                <a:latin typeface="Cambria" panose="02040503050406030204" pitchFamily="18" charset="0"/>
              </a:rPr>
              <a:t>was hoisted</a:t>
            </a:r>
            <a:r>
              <a:rPr lang="en-US" dirty="0">
                <a:latin typeface="Cambria" panose="02040503050406030204" pitchFamily="18" charset="0"/>
              </a:rPr>
              <a:t>, everybody </a:t>
            </a:r>
            <a:r>
              <a:rPr lang="en-US" b="1" dirty="0">
                <a:latin typeface="Cambria" panose="02040503050406030204" pitchFamily="18" charset="0"/>
              </a:rPr>
              <a:t>sang </a:t>
            </a:r>
            <a:r>
              <a:rPr lang="en-US" dirty="0">
                <a:latin typeface="Cambria" panose="02040503050406030204" pitchFamily="18" charset="0"/>
              </a:rPr>
              <a:t>the   national anthem. Then the Principal   </a:t>
            </a:r>
            <a:r>
              <a:rPr lang="en-US" b="1" dirty="0">
                <a:latin typeface="Cambria" panose="02040503050406030204" pitchFamily="18" charset="0"/>
              </a:rPr>
              <a:t>gave</a:t>
            </a:r>
            <a:r>
              <a:rPr lang="en-US" dirty="0">
                <a:latin typeface="Cambria" panose="02040503050406030204" pitchFamily="18" charset="0"/>
              </a:rPr>
              <a:t> a short speech. He </a:t>
            </a:r>
            <a:r>
              <a:rPr lang="en-US" b="1" dirty="0">
                <a:latin typeface="Cambria" panose="02040503050406030204" pitchFamily="18" charset="0"/>
              </a:rPr>
              <a:t>spoke</a:t>
            </a:r>
            <a:r>
              <a:rPr lang="en-US" dirty="0">
                <a:latin typeface="Cambria" panose="02040503050406030204" pitchFamily="18" charset="0"/>
              </a:rPr>
              <a:t> about the importance of freedom for growth and development. He </a:t>
            </a:r>
            <a:r>
              <a:rPr lang="en-US" b="1" dirty="0">
                <a:latin typeface="Cambria" panose="02040503050406030204" pitchFamily="18" charset="0"/>
              </a:rPr>
              <a:t>urged</a:t>
            </a:r>
            <a:r>
              <a:rPr lang="en-US" dirty="0">
                <a:latin typeface="Cambria" panose="02040503050406030204" pitchFamily="18" charset="0"/>
              </a:rPr>
              <a:t> the students to realize their responsibilities towards the nation and work hard.  Thereafter, various programs like group song, group dance, skit </a:t>
            </a:r>
            <a:r>
              <a:rPr lang="en-US" b="1" dirty="0">
                <a:latin typeface="Cambria" panose="02040503050406030204" pitchFamily="18" charset="0"/>
              </a:rPr>
              <a:t>were presented</a:t>
            </a:r>
            <a:r>
              <a:rPr lang="en-US" dirty="0">
                <a:latin typeface="Cambria" panose="02040503050406030204" pitchFamily="18" charset="0"/>
              </a:rPr>
              <a:t> by the students on patriotic theme. </a:t>
            </a:r>
            <a:r>
              <a:rPr lang="en-US" b="1" dirty="0">
                <a:latin typeface="Cambria" panose="02040503050406030204" pitchFamily="18" charset="0"/>
              </a:rPr>
              <a:t>Finally,</a:t>
            </a:r>
            <a:r>
              <a:rPr lang="en-US" dirty="0">
                <a:latin typeface="Cambria" panose="02040503050406030204" pitchFamily="18" charset="0"/>
              </a:rPr>
              <a:t> the Chief Guest </a:t>
            </a:r>
            <a:r>
              <a:rPr lang="en-US" b="1" dirty="0">
                <a:latin typeface="Cambria" panose="02040503050406030204" pitchFamily="18" charset="0"/>
              </a:rPr>
              <a:t>expressed</a:t>
            </a:r>
            <a:r>
              <a:rPr lang="en-US" dirty="0">
                <a:latin typeface="Cambria" panose="02040503050406030204" pitchFamily="18" charset="0"/>
              </a:rPr>
              <a:t> his remarks. He </a:t>
            </a:r>
            <a:r>
              <a:rPr lang="en-US" b="1" dirty="0">
                <a:latin typeface="Cambria" panose="02040503050406030204" pitchFamily="18" charset="0"/>
              </a:rPr>
              <a:t>recalled</a:t>
            </a:r>
            <a:r>
              <a:rPr lang="en-US" dirty="0">
                <a:latin typeface="Cambria" panose="02040503050406030204" pitchFamily="18" charset="0"/>
              </a:rPr>
              <a:t> the sacrifices made by our freedom fighters and </a:t>
            </a:r>
            <a:r>
              <a:rPr lang="en-US" b="1" dirty="0">
                <a:latin typeface="Cambria" panose="02040503050406030204" pitchFamily="18" charset="0"/>
              </a:rPr>
              <a:t>said</a:t>
            </a:r>
            <a:r>
              <a:rPr lang="en-US" dirty="0">
                <a:latin typeface="Cambria" panose="02040503050406030204" pitchFamily="18" charset="0"/>
              </a:rPr>
              <a:t> that we should make full use this great blessing of being born in a free country and should shoulder the responsibility of taking the nation forward. Then sweets </a:t>
            </a:r>
            <a:r>
              <a:rPr lang="en-US" b="1" dirty="0">
                <a:latin typeface="Cambria" panose="02040503050406030204" pitchFamily="18" charset="0"/>
              </a:rPr>
              <a:t>were distributed.</a:t>
            </a:r>
            <a:endParaRPr lang="en-US" dirty="0">
              <a:latin typeface="Cambria" panose="020405030504060302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46246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Practice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3673" y="2272146"/>
            <a:ext cx="4973781" cy="3777622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en-US" b="1" dirty="0"/>
              <a:t>Exercise</a:t>
            </a:r>
            <a:r>
              <a:rPr lang="en-US" dirty="0"/>
              <a:t>: 1 Write a report on the Independence Day Celebrations in your college</a:t>
            </a:r>
          </a:p>
          <a:p>
            <a:pPr marL="0" indent="0">
              <a:buNone/>
            </a:pPr>
            <a:r>
              <a:rPr lang="en-US" b="1" dirty="0"/>
              <a:t>Points:</a:t>
            </a:r>
            <a:endParaRPr lang="en-US" dirty="0"/>
          </a:p>
          <a:p>
            <a:pPr lvl="0"/>
            <a:r>
              <a:rPr lang="en-US" dirty="0"/>
              <a:t>Arrival of the chief guest</a:t>
            </a:r>
          </a:p>
          <a:p>
            <a:pPr lvl="0"/>
            <a:r>
              <a:rPr lang="en-US" dirty="0"/>
              <a:t>Escorted   to the dais</a:t>
            </a:r>
          </a:p>
          <a:p>
            <a:pPr lvl="0"/>
            <a:r>
              <a:rPr lang="en-US" dirty="0"/>
              <a:t>Welcoming the chief guest</a:t>
            </a:r>
          </a:p>
          <a:p>
            <a:pPr lvl="0"/>
            <a:r>
              <a:rPr lang="en-US" dirty="0"/>
              <a:t>Hoisting the National Flag</a:t>
            </a:r>
          </a:p>
          <a:p>
            <a:pPr lvl="0"/>
            <a:r>
              <a:rPr lang="en-US" dirty="0"/>
              <a:t>National Anthem</a:t>
            </a:r>
          </a:p>
          <a:p>
            <a:pPr lvl="0"/>
            <a:r>
              <a:rPr lang="en-US" dirty="0"/>
              <a:t>Speech by the chief guest</a:t>
            </a:r>
          </a:p>
          <a:p>
            <a:pPr lvl="0"/>
            <a:r>
              <a:rPr lang="en-US" dirty="0"/>
              <a:t>Principal’s speech</a:t>
            </a:r>
          </a:p>
          <a:p>
            <a:pPr lvl="0"/>
            <a:r>
              <a:rPr lang="en-US" dirty="0"/>
              <a:t>Cultural program (Patriotic Theme)</a:t>
            </a:r>
          </a:p>
          <a:p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068292" y="2207466"/>
            <a:ext cx="5167744" cy="3906981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en-US" b="1" dirty="0"/>
              <a:t>Exercise</a:t>
            </a:r>
            <a:r>
              <a:rPr lang="en-US" dirty="0"/>
              <a:t>: 2 write a report on Science Day Exhibition in your college</a:t>
            </a:r>
          </a:p>
          <a:p>
            <a:pPr marL="0" indent="0">
              <a:buNone/>
            </a:pPr>
            <a:r>
              <a:rPr lang="en-US" b="1" dirty="0"/>
              <a:t>Points:</a:t>
            </a:r>
            <a:endParaRPr lang="en-US" dirty="0"/>
          </a:p>
          <a:p>
            <a:pPr lvl="0"/>
            <a:r>
              <a:rPr lang="en-US" dirty="0"/>
              <a:t>Venue, date, time</a:t>
            </a:r>
          </a:p>
          <a:p>
            <a:pPr lvl="0"/>
            <a:r>
              <a:rPr lang="en-US" dirty="0"/>
              <a:t>Arrival of the chief guest</a:t>
            </a:r>
          </a:p>
          <a:p>
            <a:pPr lvl="0"/>
            <a:r>
              <a:rPr lang="en-US" dirty="0"/>
              <a:t>Welcoming the chief guest by the principal</a:t>
            </a:r>
          </a:p>
          <a:p>
            <a:pPr lvl="0"/>
            <a:r>
              <a:rPr lang="en-US" dirty="0"/>
              <a:t>Inauguration and speech by the chief guest</a:t>
            </a:r>
          </a:p>
          <a:p>
            <a:pPr lvl="0"/>
            <a:r>
              <a:rPr lang="en-US" dirty="0"/>
              <a:t>Visit to the different exhibits – interaction with students- comments/ feedback</a:t>
            </a:r>
          </a:p>
          <a:p>
            <a:pPr lvl="0"/>
            <a:r>
              <a:rPr lang="en-US" dirty="0"/>
              <a:t>Information of different exhibits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7180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Press Report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53139" y="1704108"/>
            <a:ext cx="8915400" cy="4973783"/>
          </a:xfrm>
        </p:spPr>
        <p:txBody>
          <a:bodyPr/>
          <a:lstStyle/>
          <a:p>
            <a:pPr marL="0" indent="0">
              <a:buNone/>
            </a:pPr>
            <a:r>
              <a:rPr lang="en-US" sz="2000" b="1" dirty="0">
                <a:latin typeface="Arial Black" panose="020B0A04020102020204" pitchFamily="34" charset="0"/>
              </a:rPr>
              <a:t>1. </a:t>
            </a:r>
            <a:r>
              <a:rPr lang="en-US" sz="2000" b="1" dirty="0">
                <a:latin typeface="Arial Black" panose="020B0A04020102020204" pitchFamily="34" charset="0"/>
                <a:cs typeface="Aharoni" panose="02010803020104030203" pitchFamily="2" charset="-79"/>
              </a:rPr>
              <a:t>Heading</a:t>
            </a:r>
          </a:p>
          <a:p>
            <a:pPr marL="0" indent="0">
              <a:buNone/>
            </a:pPr>
            <a:r>
              <a:rPr lang="en-US" dirty="0"/>
              <a:t>News reports must have a headline. Choose the headline to </a:t>
            </a:r>
            <a:r>
              <a:rPr lang="en-US" b="1" dirty="0"/>
              <a:t>attract reader’s attention</a:t>
            </a:r>
          </a:p>
          <a:p>
            <a:r>
              <a:rPr lang="en-US" b="1" dirty="0" smtClean="0">
                <a:latin typeface="Arial Black" panose="020B0A04020102020204" pitchFamily="34" charset="0"/>
              </a:rPr>
              <a:t>Ex:</a:t>
            </a:r>
            <a:r>
              <a:rPr lang="en-US" dirty="0">
                <a:latin typeface="Arial Black" panose="020B0A04020102020204" pitchFamily="34" charset="0"/>
              </a:rPr>
              <a:t> </a:t>
            </a:r>
            <a:r>
              <a:rPr lang="en-US" dirty="0" smtClean="0">
                <a:latin typeface="Arial Black" panose="020B0A04020102020204" pitchFamily="34" charset="0"/>
              </a:rPr>
              <a:t>Bob </a:t>
            </a:r>
            <a:r>
              <a:rPr lang="en-US" dirty="0">
                <a:latin typeface="Arial Black" panose="020B0A04020102020204" pitchFamily="34" charset="0"/>
              </a:rPr>
              <a:t>Beamon leaps into </a:t>
            </a:r>
            <a:r>
              <a:rPr lang="en-US" dirty="0" smtClean="0">
                <a:latin typeface="Arial Black" panose="020B0A04020102020204" pitchFamily="34" charset="0"/>
              </a:rPr>
              <a:t>history</a:t>
            </a:r>
          </a:p>
          <a:p>
            <a:pPr marL="0" indent="0">
              <a:buNone/>
            </a:pPr>
            <a:endParaRPr lang="en-US" dirty="0">
              <a:latin typeface="Arial Black" panose="020B0A04020102020204" pitchFamily="34" charset="0"/>
            </a:endParaRPr>
          </a:p>
          <a:p>
            <a:pPr marL="0" indent="0">
              <a:buNone/>
            </a:pPr>
            <a:r>
              <a:rPr lang="en-US" b="1" dirty="0" smtClean="0"/>
              <a:t>2</a:t>
            </a:r>
            <a:r>
              <a:rPr lang="en-US" b="1" dirty="0"/>
              <a:t>. </a:t>
            </a:r>
            <a:r>
              <a:rPr lang="en-US" b="1" dirty="0">
                <a:latin typeface="Arial Black" panose="020B0A04020102020204" pitchFamily="34" charset="0"/>
              </a:rPr>
              <a:t>Introductory Paragraph</a:t>
            </a:r>
          </a:p>
          <a:p>
            <a:pPr marL="0" indent="0">
              <a:buNone/>
            </a:pPr>
            <a:r>
              <a:rPr lang="en-US" dirty="0"/>
              <a:t>The introductory paragraph usually states the most </a:t>
            </a:r>
            <a:r>
              <a:rPr lang="en-US" b="1" dirty="0"/>
              <a:t>important facts </a:t>
            </a:r>
            <a:r>
              <a:rPr lang="en-US" dirty="0"/>
              <a:t>first, which summarizes briefly what happened, who, where and when the event took place.</a:t>
            </a:r>
          </a:p>
          <a:p>
            <a:pPr marL="0" indent="0" algn="ctr">
              <a:buNone/>
            </a:pPr>
            <a:r>
              <a:rPr lang="en-US" dirty="0">
                <a:latin typeface="Aharoni" panose="02010803020104030203" pitchFamily="2" charset="-79"/>
                <a:cs typeface="Aharoni" panose="02010803020104030203" pitchFamily="2" charset="-79"/>
              </a:rPr>
              <a:t>American athlete, Bob Beamon, produced an extraordinary, record- breaking feat yesterday at the Olympic Games in Mexico City. He struck gold in the men’s long jump final and broke the previous records by a staggering 55cm.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own Arrow Callout 3"/>
          <p:cNvSpPr/>
          <p:nvPr/>
        </p:nvSpPr>
        <p:spPr>
          <a:xfrm>
            <a:off x="4100946" y="4572001"/>
            <a:ext cx="858982" cy="498763"/>
          </a:xfrm>
          <a:prstGeom prst="downArrowCallout">
            <a:avLst>
              <a:gd name="adj1" fmla="val 25000"/>
              <a:gd name="adj2" fmla="val 25000"/>
              <a:gd name="adj3" fmla="val 41393"/>
              <a:gd name="adj4" fmla="val 64977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Who</a:t>
            </a:r>
            <a:endParaRPr lang="en-US" b="1" dirty="0"/>
          </a:p>
        </p:txBody>
      </p:sp>
      <p:sp>
        <p:nvSpPr>
          <p:cNvPr id="5" name="Down Arrow Callout 4"/>
          <p:cNvSpPr/>
          <p:nvPr/>
        </p:nvSpPr>
        <p:spPr>
          <a:xfrm>
            <a:off x="8138413" y="4769758"/>
            <a:ext cx="1056658" cy="595744"/>
          </a:xfrm>
          <a:prstGeom prst="downArrowCallout">
            <a:avLst>
              <a:gd name="adj1" fmla="val 25000"/>
              <a:gd name="adj2" fmla="val 25000"/>
              <a:gd name="adj3" fmla="val 41393"/>
              <a:gd name="adj4" fmla="val 64977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What</a:t>
            </a:r>
            <a:endParaRPr lang="en-US" b="1" dirty="0"/>
          </a:p>
        </p:txBody>
      </p:sp>
      <p:sp>
        <p:nvSpPr>
          <p:cNvPr id="6" name="Down Arrow Callout 5"/>
          <p:cNvSpPr/>
          <p:nvPr/>
        </p:nvSpPr>
        <p:spPr>
          <a:xfrm>
            <a:off x="1985724" y="4769758"/>
            <a:ext cx="1056658" cy="595744"/>
          </a:xfrm>
          <a:prstGeom prst="downArrowCallout">
            <a:avLst>
              <a:gd name="adj1" fmla="val 25000"/>
              <a:gd name="adj2" fmla="val 25000"/>
              <a:gd name="adj3" fmla="val 41393"/>
              <a:gd name="adj4" fmla="val 64977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When</a:t>
            </a:r>
            <a:endParaRPr lang="en-US" b="1" dirty="0"/>
          </a:p>
        </p:txBody>
      </p:sp>
      <p:sp>
        <p:nvSpPr>
          <p:cNvPr id="7" name="Down Arrow Callout 6"/>
          <p:cNvSpPr/>
          <p:nvPr/>
        </p:nvSpPr>
        <p:spPr>
          <a:xfrm>
            <a:off x="5688282" y="4772892"/>
            <a:ext cx="1056658" cy="595744"/>
          </a:xfrm>
          <a:prstGeom prst="downArrowCallout">
            <a:avLst>
              <a:gd name="adj1" fmla="val 0"/>
              <a:gd name="adj2" fmla="val 4488"/>
              <a:gd name="adj3" fmla="val 41393"/>
              <a:gd name="adj4" fmla="val 64977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Where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1468098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Body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05540" y="1904999"/>
            <a:ext cx="8915400" cy="4163291"/>
          </a:xfrm>
        </p:spPr>
        <p:txBody>
          <a:bodyPr/>
          <a:lstStyle/>
          <a:p>
            <a:pPr lvl="0"/>
            <a:r>
              <a:rPr lang="en-US" dirty="0"/>
              <a:t>It usually consists of several paragraphs.</a:t>
            </a:r>
          </a:p>
          <a:p>
            <a:pPr lvl="0"/>
            <a:r>
              <a:rPr lang="en-US" dirty="0"/>
              <a:t>it should contain the background scenario, the name of the people involved, the way the event happened or the events that took place before the event </a:t>
            </a:r>
            <a:r>
              <a:rPr lang="en-US" dirty="0" smtClean="0"/>
              <a:t>reported </a:t>
            </a:r>
            <a:r>
              <a:rPr lang="en-US" dirty="0"/>
              <a:t>in the headlines and introductory paragraph</a:t>
            </a:r>
            <a:r>
              <a:rPr lang="en-US" dirty="0" smtClean="0"/>
              <a:t>,</a:t>
            </a:r>
          </a:p>
          <a:p>
            <a:pPr lvl="0"/>
            <a:endParaRPr lang="en-US" dirty="0"/>
          </a:p>
          <a:p>
            <a:pPr marL="0" indent="0" algn="ctr">
              <a:buNone/>
            </a:pPr>
            <a:r>
              <a:rPr lang="en-US" dirty="0"/>
              <a:t>Ex:  Earlier this week, the lanky 22 years –old struggled in the qualifying rounds. He missed two jumps and made two foul jumps. He managed to qualify for the final with a jump of only 8.19 m</a:t>
            </a:r>
            <a:r>
              <a:rPr lang="en-US" dirty="0" smtClean="0"/>
              <a:t>.</a:t>
            </a:r>
          </a:p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en-US" dirty="0"/>
              <a:t>Ex: But yesterday, Beamon hit his best form. He thundered down the runway, hit the take- off board with his right foot and soared into the air. He produced a monumental leap of 8.90m.</a:t>
            </a:r>
          </a:p>
          <a:p>
            <a:pPr marL="0" indent="0" algn="ctr">
              <a:buNone/>
            </a:pPr>
            <a:endParaRPr lang="en-US" dirty="0"/>
          </a:p>
          <a:p>
            <a:pPr lvl="0"/>
            <a:endParaRPr lang="en-US" dirty="0"/>
          </a:p>
        </p:txBody>
      </p:sp>
      <p:sp>
        <p:nvSpPr>
          <p:cNvPr id="4" name="Down Arrow Callout 3"/>
          <p:cNvSpPr/>
          <p:nvPr/>
        </p:nvSpPr>
        <p:spPr>
          <a:xfrm rot="18057053">
            <a:off x="383648" y="4193135"/>
            <a:ext cx="1986722" cy="1257949"/>
          </a:xfrm>
          <a:prstGeom prst="downArrowCallout">
            <a:avLst>
              <a:gd name="adj1" fmla="val 0"/>
              <a:gd name="adj2" fmla="val 19472"/>
              <a:gd name="adj3" fmla="val 41393"/>
              <a:gd name="adj4" fmla="val 64977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What happened before it?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6833066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92379" y="485565"/>
            <a:ext cx="8911687" cy="1280890"/>
          </a:xfrm>
        </p:spPr>
        <p:txBody>
          <a:bodyPr>
            <a:normAutofit fontScale="90000"/>
          </a:bodyPr>
          <a:lstStyle/>
          <a:p>
            <a:pPr lvl="0"/>
            <a:r>
              <a:rPr lang="en-US" sz="2700" b="1" dirty="0"/>
              <a:t>Whenever possible, include comments and quote from audience or witnesses to give creditability to your report</a:t>
            </a:r>
            <a:r>
              <a:rPr lang="en-US" sz="2700" dirty="0"/>
              <a:t>.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51357" y="2286000"/>
            <a:ext cx="8915400" cy="2812472"/>
          </a:xfrm>
        </p:spPr>
        <p:txBody>
          <a:bodyPr/>
          <a:lstStyle/>
          <a:p>
            <a:pPr marL="0" indent="0" algn="ctr">
              <a:buNone/>
            </a:pPr>
            <a:r>
              <a:rPr lang="en-US" sz="2800" dirty="0" smtClean="0"/>
              <a:t>Ex: Afterwards, Olympic legend Jesse Owens, who was watching Beamon from the stands, said, “As soon as he went up in the air, I knew he had a world record.”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own Arrow Callout 3"/>
          <p:cNvSpPr/>
          <p:nvPr/>
        </p:nvSpPr>
        <p:spPr>
          <a:xfrm rot="2908612">
            <a:off x="9550061" y="2090448"/>
            <a:ext cx="1323680" cy="1017682"/>
          </a:xfrm>
          <a:prstGeom prst="downArrowCallout">
            <a:avLst>
              <a:gd name="adj1" fmla="val 0"/>
              <a:gd name="adj2" fmla="val 19472"/>
              <a:gd name="adj3" fmla="val 41393"/>
              <a:gd name="adj4" fmla="val 64977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Quote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5495155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</p:bldLst>
  </p:timing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31B4E6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167</TotalTime>
  <Words>856</Words>
  <Application>Microsoft Office PowerPoint</Application>
  <PresentationFormat>Widescreen</PresentationFormat>
  <Paragraphs>88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0" baseType="lpstr">
      <vt:lpstr>Aharoni</vt:lpstr>
      <vt:lpstr>Arial</vt:lpstr>
      <vt:lpstr>Arial Black</vt:lpstr>
      <vt:lpstr>Cambria</vt:lpstr>
      <vt:lpstr>Century Gothic</vt:lpstr>
      <vt:lpstr>Wingdings 3</vt:lpstr>
      <vt:lpstr>Wisp</vt:lpstr>
      <vt:lpstr>Report Writing</vt:lpstr>
      <vt:lpstr>Topics</vt:lpstr>
      <vt:lpstr>What is a report? </vt:lpstr>
      <vt:lpstr>Points to Remember</vt:lpstr>
      <vt:lpstr>General Report</vt:lpstr>
      <vt:lpstr>Practice</vt:lpstr>
      <vt:lpstr>Press Report</vt:lpstr>
      <vt:lpstr>Body</vt:lpstr>
      <vt:lpstr>Whenever possible, include comments and quote from audience or witnesses to give creditability to your report. </vt:lpstr>
      <vt:lpstr>Photograph</vt:lpstr>
      <vt:lpstr>Conclusion: 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19</cp:revision>
  <dcterms:created xsi:type="dcterms:W3CDTF">2015-01-07T17:46:21Z</dcterms:created>
  <dcterms:modified xsi:type="dcterms:W3CDTF">2015-01-08T19:14:24Z</dcterms:modified>
</cp:coreProperties>
</file>