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CCC180D-2B6D-480B-8933-E317188697F7}">
          <p14:sldIdLst>
            <p14:sldId id="256"/>
            <p14:sldId id="257"/>
          </p14:sldIdLst>
        </p14:section>
        <p14:section name="Untitled Section" id="{A93B77D7-5B58-45C7-AABD-F9D9A3EE0D6A}">
          <p14:sldIdLst>
            <p14:sldId id="258"/>
            <p14:sldId id="259"/>
            <p14:sldId id="261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5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3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3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8646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83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7639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82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21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5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1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6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9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7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3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5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629EF-086A-47B9-9DDE-596DAFA6095C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653949-5FFF-4017-993C-510F94086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601" y="621196"/>
            <a:ext cx="6745357" cy="1033670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Report Writing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539" y="3131127"/>
            <a:ext cx="6933074" cy="184562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 P &amp; R P T P Science College, </a:t>
            </a:r>
            <a:r>
              <a:rPr lang="en-US" sz="3600" b="1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Vallabh</a:t>
            </a:r>
            <a:r>
              <a:rPr lang="en-US" sz="36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Vidyanagar</a:t>
            </a:r>
            <a:endParaRPr lang="en-US" sz="36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G:\SAP Sem 2\clip arts\Hawk_cartoon_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66079" y="621196"/>
            <a:ext cx="17653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4885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Photograph</a:t>
            </a:r>
            <a:endParaRPr lang="en-US" dirty="0"/>
          </a:p>
        </p:txBody>
      </p:sp>
      <p:pic>
        <p:nvPicPr>
          <p:cNvPr id="4" name="Content Placeholder 3" descr="F:\SAP Sem 2\clip arts\ph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322" y="218786"/>
            <a:ext cx="2095500" cy="15268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Sports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0" t="41177" r="24500" b="36275"/>
          <a:stretch>
            <a:fillRect/>
          </a:stretch>
        </p:blipFill>
        <p:spPr bwMode="auto">
          <a:xfrm>
            <a:off x="2175164" y="2099944"/>
            <a:ext cx="6636327" cy="36358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9459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216" y="333164"/>
            <a:ext cx="8911687" cy="1280890"/>
          </a:xfrm>
        </p:spPr>
        <p:txBody>
          <a:bodyPr/>
          <a:lstStyle/>
          <a:p>
            <a:r>
              <a:rPr lang="en-US" b="1" dirty="0"/>
              <a:t>Conclusion: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849" y="1939636"/>
            <a:ext cx="8915400" cy="3777622"/>
          </a:xfrm>
        </p:spPr>
        <p:txBody>
          <a:bodyPr/>
          <a:lstStyle/>
          <a:p>
            <a:pPr lvl="0"/>
            <a:r>
              <a:rPr lang="en-US" sz="2400" dirty="0"/>
              <a:t>It is good to end your report with a short concluding line or paragraph to finish up the story. A good way to do so is to comment on the events reported or to point to the future on what is expected to happen next.</a:t>
            </a:r>
          </a:p>
          <a:p>
            <a:pPr marL="0" indent="0">
              <a:buNone/>
            </a:pPr>
            <a:endParaRPr lang="en-US" sz="2400" dirty="0"/>
          </a:p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Ex: The Mexican Games will long be remembered for this one event, in which Bob Beamon created track and field history.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6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ports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6" t="32353" r="22362"/>
          <a:stretch>
            <a:fillRect/>
          </a:stretch>
        </p:blipFill>
        <p:spPr bwMode="auto">
          <a:xfrm>
            <a:off x="1870364" y="624110"/>
            <a:ext cx="9634247" cy="60953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8464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342" y="2203529"/>
            <a:ext cx="8911687" cy="1280890"/>
          </a:xfrm>
        </p:spPr>
        <p:txBody>
          <a:bodyPr>
            <a:normAutofit/>
          </a:bodyPr>
          <a:lstStyle/>
          <a:p>
            <a:pPr algn="ctr"/>
            <a:endParaRPr lang="en-US" sz="540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73" y="1427674"/>
            <a:ext cx="6774872" cy="4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4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953" y="610255"/>
            <a:ext cx="8911687" cy="807125"/>
          </a:xfrm>
        </p:spPr>
        <p:txBody>
          <a:bodyPr/>
          <a:lstStyle/>
          <a:p>
            <a:r>
              <a:rPr lang="en-US" b="1" dirty="0" smtClean="0"/>
              <a:t>Topics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20982" y="2133600"/>
            <a:ext cx="9883630" cy="3777622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What is report?</a:t>
            </a:r>
          </a:p>
          <a:p>
            <a:r>
              <a:rPr lang="en-US" sz="3200" dirty="0" smtClean="0">
                <a:latin typeface="+mj-lt"/>
              </a:rPr>
              <a:t>Characteristics of good report</a:t>
            </a:r>
          </a:p>
          <a:p>
            <a:r>
              <a:rPr lang="en-US" sz="3200" dirty="0" smtClean="0">
                <a:latin typeface="+mj-lt"/>
              </a:rPr>
              <a:t>Points to </a:t>
            </a:r>
            <a:r>
              <a:rPr lang="en-US" sz="3200" dirty="0" smtClean="0">
                <a:latin typeface="+mj-lt"/>
              </a:rPr>
              <a:t>remember</a:t>
            </a:r>
          </a:p>
          <a:p>
            <a:r>
              <a:rPr lang="en-US" sz="3200" dirty="0" smtClean="0">
                <a:latin typeface="+mj-lt"/>
              </a:rPr>
              <a:t>General (Informal) and Press/News Report</a:t>
            </a:r>
            <a:endParaRPr lang="en-US" sz="3200" dirty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Example and Exercise</a:t>
            </a:r>
            <a:endParaRPr lang="en-US" sz="3200" dirty="0" smtClean="0">
              <a:latin typeface="+mj-lt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253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779" y="374728"/>
            <a:ext cx="8911687" cy="899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a report?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720" y="1530927"/>
            <a:ext cx="9547369" cy="178031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Any </a:t>
            </a:r>
            <a:r>
              <a:rPr lang="en-US" sz="2000" dirty="0">
                <a:latin typeface="+mj-lt"/>
              </a:rPr>
              <a:t>description or account of events or experience, examination of issues/ problems prepared for someone else’s consideration can be called a report.  Reports can be informal (in the form of newspaper reports, letters, essays etc. They can also be formal like business report, technical reports etc</a:t>
            </a:r>
            <a:r>
              <a:rPr lang="en-US" sz="2000" dirty="0" smtClean="0">
                <a:latin typeface="+mj-lt"/>
              </a:rPr>
              <a:t>.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33248" y="3311237"/>
            <a:ext cx="3423661" cy="2046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33248" y="3311237"/>
            <a:ext cx="4124902" cy="3200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Characteristics of Good Report</a:t>
            </a:r>
            <a:endParaRPr lang="en-US" dirty="0"/>
          </a:p>
          <a:p>
            <a:pPr lvl="0"/>
            <a:r>
              <a:rPr lang="en-US" dirty="0"/>
              <a:t>Accurate and specific</a:t>
            </a:r>
          </a:p>
          <a:p>
            <a:pPr lvl="0"/>
            <a:r>
              <a:rPr lang="en-US" dirty="0"/>
              <a:t>Factual</a:t>
            </a:r>
          </a:p>
          <a:p>
            <a:pPr lvl="0"/>
            <a:r>
              <a:rPr lang="en-US" dirty="0"/>
              <a:t>Objective</a:t>
            </a:r>
          </a:p>
          <a:p>
            <a:pPr lvl="0"/>
            <a:r>
              <a:rPr lang="en-US" dirty="0"/>
              <a:t>Clear</a:t>
            </a:r>
          </a:p>
          <a:p>
            <a:pPr lvl="0"/>
            <a:r>
              <a:rPr lang="en-US" dirty="0"/>
              <a:t>Complete</a:t>
            </a:r>
          </a:p>
          <a:p>
            <a:pPr lvl="0"/>
            <a:r>
              <a:rPr lang="en-US" dirty="0"/>
              <a:t>Concise</a:t>
            </a:r>
          </a:p>
          <a:p>
            <a:pPr lvl="0"/>
            <a:r>
              <a:rPr lang="en-US" dirty="0"/>
              <a:t>Well-organized</a:t>
            </a:r>
          </a:p>
          <a:p>
            <a:pPr lvl="0"/>
            <a:r>
              <a:rPr lang="en-US" dirty="0"/>
              <a:t>Grammatically correct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48146" y="3283529"/>
            <a:ext cx="3371419" cy="3200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Six Important Questions</a:t>
            </a:r>
            <a:endParaRPr lang="en-US" dirty="0"/>
          </a:p>
          <a:p>
            <a:r>
              <a:rPr lang="en-US" dirty="0"/>
              <a:t>Who?</a:t>
            </a:r>
          </a:p>
          <a:p>
            <a:r>
              <a:rPr lang="en-US" dirty="0"/>
              <a:t>What?</a:t>
            </a:r>
          </a:p>
          <a:p>
            <a:r>
              <a:rPr lang="en-US" dirty="0"/>
              <a:t>Where?</a:t>
            </a:r>
          </a:p>
          <a:p>
            <a:r>
              <a:rPr lang="en-US" dirty="0"/>
              <a:t>When?</a:t>
            </a:r>
          </a:p>
          <a:p>
            <a:r>
              <a:rPr lang="en-US" dirty="0"/>
              <a:t>Why?</a:t>
            </a:r>
          </a:p>
          <a:p>
            <a:r>
              <a:rPr lang="en-US" dirty="0"/>
              <a:t>How</a:t>
            </a:r>
            <a:r>
              <a:rPr lang="en-US" dirty="0" smtClean="0"/>
              <a:t>?</a:t>
            </a:r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71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780" y="319310"/>
            <a:ext cx="8393730" cy="1280890"/>
          </a:xfrm>
        </p:spPr>
        <p:txBody>
          <a:bodyPr/>
          <a:lstStyle/>
          <a:p>
            <a:r>
              <a:rPr lang="en-US" dirty="0" smtClean="0"/>
              <a:t>Points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3" y="1925783"/>
            <a:ext cx="10673339" cy="4544290"/>
          </a:xfrm>
        </p:spPr>
        <p:txBody>
          <a:bodyPr>
            <a:normAutofit/>
          </a:bodyPr>
          <a:lstStyle/>
          <a:p>
            <a:r>
              <a:rPr lang="en-US" dirty="0"/>
              <a:t>A report refers to the place and  date of action</a:t>
            </a:r>
          </a:p>
          <a:p>
            <a:r>
              <a:rPr lang="en-US" dirty="0"/>
              <a:t>A report  is usually    written in the past tense</a:t>
            </a:r>
          </a:p>
          <a:p>
            <a:r>
              <a:rPr lang="en-US" dirty="0"/>
              <a:t> The passive voice (  be + past participle)    is used  when the doer is not important</a:t>
            </a:r>
          </a:p>
          <a:p>
            <a:pPr marL="0" indent="0">
              <a:buNone/>
            </a:pPr>
            <a:r>
              <a:rPr lang="en-US" dirty="0" smtClean="0"/>
              <a:t>	I   </a:t>
            </a:r>
            <a:r>
              <a:rPr lang="en-US" dirty="0"/>
              <a:t>wrote many    books (Active voice)</a:t>
            </a:r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doer / subject    (I)   is imp</a:t>
            </a:r>
          </a:p>
          <a:p>
            <a:pPr marL="0" indent="0">
              <a:buNone/>
            </a:pPr>
            <a:r>
              <a:rPr lang="en-US" dirty="0" smtClean="0"/>
              <a:t>	Many   </a:t>
            </a:r>
            <a:r>
              <a:rPr lang="en-US" dirty="0"/>
              <a:t>books were written by me   (passive voice)</a:t>
            </a:r>
          </a:p>
          <a:p>
            <a:r>
              <a:rPr lang="en-US" dirty="0"/>
              <a:t>The   object   (That which receives the   action of the verb) is more important</a:t>
            </a:r>
          </a:p>
          <a:p>
            <a:r>
              <a:rPr lang="en-US" dirty="0"/>
              <a:t>A report is as brief as possible</a:t>
            </a:r>
          </a:p>
          <a:p>
            <a:r>
              <a:rPr lang="en-US" dirty="0"/>
              <a:t>The first sentence of  a report may be an expansion of the heading</a:t>
            </a:r>
          </a:p>
          <a:p>
            <a:r>
              <a:rPr lang="en-US" dirty="0"/>
              <a:t>The heading generally summarizes the report. </a:t>
            </a:r>
          </a:p>
          <a:p>
            <a:r>
              <a:rPr lang="en-US" dirty="0"/>
              <a:t>Report does not describe emotions or feelings. It presents only facts—not personal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2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2" y="2175164"/>
            <a:ext cx="10134600" cy="42672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Cambria" panose="02040503050406030204" pitchFamily="18" charset="0"/>
              </a:rPr>
              <a:t>The 67</a:t>
            </a:r>
            <a:r>
              <a:rPr lang="en-US" baseline="30000" dirty="0">
                <a:latin typeface="Cambria" panose="02040503050406030204" pitchFamily="18" charset="0"/>
              </a:rPr>
              <a:t>th</a:t>
            </a:r>
            <a:r>
              <a:rPr lang="en-US" dirty="0">
                <a:latin typeface="Cambria" panose="02040503050406030204" pitchFamily="18" charset="0"/>
              </a:rPr>
              <a:t> Independence Day </a:t>
            </a:r>
            <a:r>
              <a:rPr lang="en-US" b="1" dirty="0">
                <a:latin typeface="Cambria" panose="02040503050406030204" pitchFamily="18" charset="0"/>
              </a:rPr>
              <a:t>was celebrated</a:t>
            </a:r>
            <a:r>
              <a:rPr lang="en-US" dirty="0">
                <a:latin typeface="Cambria" panose="02040503050406030204" pitchFamily="18" charset="0"/>
              </a:rPr>
              <a:t> with great enthusiasm and spirit in the college on 15</a:t>
            </a:r>
            <a:r>
              <a:rPr lang="en-US" baseline="30000" dirty="0">
                <a:latin typeface="Cambria" panose="02040503050406030204" pitchFamily="18" charset="0"/>
              </a:rPr>
              <a:t>th</a:t>
            </a:r>
            <a:r>
              <a:rPr lang="en-US" dirty="0">
                <a:latin typeface="Cambria" panose="02040503050406030204" pitchFamily="18" charset="0"/>
              </a:rPr>
              <a:t> August 2014. All the students and staff members </a:t>
            </a:r>
            <a:r>
              <a:rPr lang="en-US" b="1" dirty="0">
                <a:latin typeface="Cambria" panose="02040503050406030204" pitchFamily="18" charset="0"/>
              </a:rPr>
              <a:t>had assembled</a:t>
            </a:r>
            <a:r>
              <a:rPr lang="en-US" dirty="0">
                <a:latin typeface="Cambria" panose="02040503050406030204" pitchFamily="18" charset="0"/>
              </a:rPr>
              <a:t> in the open ground near the </a:t>
            </a:r>
            <a:r>
              <a:rPr lang="en-US" dirty="0" err="1">
                <a:latin typeface="Cambria" panose="02040503050406030204" pitchFamily="18" charset="0"/>
              </a:rPr>
              <a:t>Nataraj</a:t>
            </a:r>
            <a:r>
              <a:rPr lang="en-US" dirty="0">
                <a:latin typeface="Cambria" panose="02040503050406030204" pitchFamily="18" charset="0"/>
              </a:rPr>
              <a:t> statue at 8.00 am. The Chief Guest for the function </a:t>
            </a:r>
            <a:r>
              <a:rPr lang="en-US" b="1" dirty="0">
                <a:latin typeface="Cambria" panose="02040503050406030204" pitchFamily="18" charset="0"/>
              </a:rPr>
              <a:t>was</a:t>
            </a:r>
            <a:r>
              <a:rPr lang="en-US" dirty="0">
                <a:latin typeface="Cambria" panose="02040503050406030204" pitchFamily="18" charset="0"/>
              </a:rPr>
              <a:t> Shri R P Patel, former Principal and presently secretary of </a:t>
            </a:r>
            <a:r>
              <a:rPr lang="en-US" dirty="0" err="1">
                <a:latin typeface="Cambria" panose="02040503050406030204" pitchFamily="18" charset="0"/>
              </a:rPr>
              <a:t>Charutar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Vidya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Mandal</a:t>
            </a:r>
            <a:r>
              <a:rPr lang="en-US" dirty="0">
                <a:latin typeface="Cambria" panose="02040503050406030204" pitchFamily="18" charset="0"/>
              </a:rPr>
              <a:t>.  He </a:t>
            </a:r>
            <a:r>
              <a:rPr lang="en-US" b="1" dirty="0">
                <a:latin typeface="Cambria" panose="02040503050406030204" pitchFamily="18" charset="0"/>
              </a:rPr>
              <a:t>was escorted</a:t>
            </a:r>
            <a:r>
              <a:rPr lang="en-US" dirty="0">
                <a:latin typeface="Cambria" panose="02040503050406030204" pitchFamily="18" charset="0"/>
              </a:rPr>
              <a:t> to the   dais by the NCC cadets.</a:t>
            </a:r>
          </a:p>
          <a:p>
            <a:pPr algn="just"/>
            <a:r>
              <a:rPr lang="en-US" dirty="0">
                <a:latin typeface="Cambria" panose="02040503050406030204" pitchFamily="18" charset="0"/>
              </a:rPr>
              <a:t>The college students sang a prayer and then he principal first warmly </a:t>
            </a:r>
            <a:r>
              <a:rPr lang="en-US" b="1" dirty="0">
                <a:latin typeface="Cambria" panose="02040503050406030204" pitchFamily="18" charset="0"/>
              </a:rPr>
              <a:t>welcomed</a:t>
            </a:r>
            <a:r>
              <a:rPr lang="en-US" dirty="0">
                <a:latin typeface="Cambria" panose="02040503050406030204" pitchFamily="18" charset="0"/>
              </a:rPr>
              <a:t> the chief guest   and </a:t>
            </a:r>
            <a:r>
              <a:rPr lang="en-US" b="1" dirty="0">
                <a:latin typeface="Cambria" panose="02040503050406030204" pitchFamily="18" charset="0"/>
              </a:rPr>
              <a:t>requested </a:t>
            </a:r>
            <a:r>
              <a:rPr lang="en-US" dirty="0">
                <a:latin typeface="Cambria" panose="02040503050406030204" pitchFamily="18" charset="0"/>
              </a:rPr>
              <a:t>him to hoist the National Flag. As soon as the flag </a:t>
            </a:r>
            <a:r>
              <a:rPr lang="en-US" b="1" dirty="0">
                <a:latin typeface="Cambria" panose="02040503050406030204" pitchFamily="18" charset="0"/>
              </a:rPr>
              <a:t>was hoisted</a:t>
            </a:r>
            <a:r>
              <a:rPr lang="en-US" dirty="0">
                <a:latin typeface="Cambria" panose="02040503050406030204" pitchFamily="18" charset="0"/>
              </a:rPr>
              <a:t>, everybody </a:t>
            </a:r>
            <a:r>
              <a:rPr lang="en-US" b="1" dirty="0">
                <a:latin typeface="Cambria" panose="02040503050406030204" pitchFamily="18" charset="0"/>
              </a:rPr>
              <a:t>sang </a:t>
            </a:r>
            <a:r>
              <a:rPr lang="en-US" dirty="0">
                <a:latin typeface="Cambria" panose="02040503050406030204" pitchFamily="18" charset="0"/>
              </a:rPr>
              <a:t>the   national anthem. Then the Principal   </a:t>
            </a:r>
            <a:r>
              <a:rPr lang="en-US" b="1" dirty="0">
                <a:latin typeface="Cambria" panose="02040503050406030204" pitchFamily="18" charset="0"/>
              </a:rPr>
              <a:t>gave</a:t>
            </a:r>
            <a:r>
              <a:rPr lang="en-US" dirty="0">
                <a:latin typeface="Cambria" panose="02040503050406030204" pitchFamily="18" charset="0"/>
              </a:rPr>
              <a:t> a short speech. He </a:t>
            </a:r>
            <a:r>
              <a:rPr lang="en-US" b="1" dirty="0">
                <a:latin typeface="Cambria" panose="02040503050406030204" pitchFamily="18" charset="0"/>
              </a:rPr>
              <a:t>spoke</a:t>
            </a:r>
            <a:r>
              <a:rPr lang="en-US" dirty="0">
                <a:latin typeface="Cambria" panose="02040503050406030204" pitchFamily="18" charset="0"/>
              </a:rPr>
              <a:t> about the importance of freedom for growth and development. He </a:t>
            </a:r>
            <a:r>
              <a:rPr lang="en-US" b="1" dirty="0">
                <a:latin typeface="Cambria" panose="02040503050406030204" pitchFamily="18" charset="0"/>
              </a:rPr>
              <a:t>urged</a:t>
            </a:r>
            <a:r>
              <a:rPr lang="en-US" dirty="0">
                <a:latin typeface="Cambria" panose="02040503050406030204" pitchFamily="18" charset="0"/>
              </a:rPr>
              <a:t> the students to realize their responsibilities towards the nation and work hard.  Thereafter, various programs like group song, group dance, skit </a:t>
            </a:r>
            <a:r>
              <a:rPr lang="en-US" b="1" dirty="0">
                <a:latin typeface="Cambria" panose="02040503050406030204" pitchFamily="18" charset="0"/>
              </a:rPr>
              <a:t>were presented</a:t>
            </a:r>
            <a:r>
              <a:rPr lang="en-US" dirty="0">
                <a:latin typeface="Cambria" panose="02040503050406030204" pitchFamily="18" charset="0"/>
              </a:rPr>
              <a:t> by the students on patriotic theme. </a:t>
            </a:r>
            <a:r>
              <a:rPr lang="en-US" b="1" dirty="0">
                <a:latin typeface="Cambria" panose="02040503050406030204" pitchFamily="18" charset="0"/>
              </a:rPr>
              <a:t>Finally,</a:t>
            </a:r>
            <a:r>
              <a:rPr lang="en-US" dirty="0">
                <a:latin typeface="Cambria" panose="02040503050406030204" pitchFamily="18" charset="0"/>
              </a:rPr>
              <a:t> the Chief Guest </a:t>
            </a:r>
            <a:r>
              <a:rPr lang="en-US" b="1" dirty="0">
                <a:latin typeface="Cambria" panose="02040503050406030204" pitchFamily="18" charset="0"/>
              </a:rPr>
              <a:t>expressed</a:t>
            </a:r>
            <a:r>
              <a:rPr lang="en-US" dirty="0">
                <a:latin typeface="Cambria" panose="02040503050406030204" pitchFamily="18" charset="0"/>
              </a:rPr>
              <a:t> his remarks. He </a:t>
            </a:r>
            <a:r>
              <a:rPr lang="en-US" b="1" dirty="0">
                <a:latin typeface="Cambria" panose="02040503050406030204" pitchFamily="18" charset="0"/>
              </a:rPr>
              <a:t>recalled</a:t>
            </a:r>
            <a:r>
              <a:rPr lang="en-US" dirty="0">
                <a:latin typeface="Cambria" panose="02040503050406030204" pitchFamily="18" charset="0"/>
              </a:rPr>
              <a:t> the sacrifices made by our freedom fighters and </a:t>
            </a:r>
            <a:r>
              <a:rPr lang="en-US" b="1" dirty="0">
                <a:latin typeface="Cambria" panose="02040503050406030204" pitchFamily="18" charset="0"/>
              </a:rPr>
              <a:t>said</a:t>
            </a:r>
            <a:r>
              <a:rPr lang="en-US" dirty="0">
                <a:latin typeface="Cambria" panose="02040503050406030204" pitchFamily="18" charset="0"/>
              </a:rPr>
              <a:t> that we should make full use this great blessing of being born in a free country and should shoulder the responsibility of taking the nation forward. Then sweets </a:t>
            </a:r>
            <a:r>
              <a:rPr lang="en-US" b="1" dirty="0">
                <a:latin typeface="Cambria" panose="02040503050406030204" pitchFamily="18" charset="0"/>
              </a:rPr>
              <a:t>were distributed.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2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673" y="2272146"/>
            <a:ext cx="4973781" cy="37776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/>
              <a:t>Exercise</a:t>
            </a:r>
            <a:r>
              <a:rPr lang="en-US" dirty="0"/>
              <a:t>: 1 Write a report on the Independence Day Celebrations in your college</a:t>
            </a:r>
          </a:p>
          <a:p>
            <a:pPr marL="0" indent="0">
              <a:buNone/>
            </a:pPr>
            <a:r>
              <a:rPr lang="en-US" b="1" dirty="0"/>
              <a:t>Points:</a:t>
            </a:r>
            <a:endParaRPr lang="en-US" dirty="0"/>
          </a:p>
          <a:p>
            <a:pPr lvl="0"/>
            <a:r>
              <a:rPr lang="en-US" dirty="0"/>
              <a:t>Arrival of the chief guest</a:t>
            </a:r>
          </a:p>
          <a:p>
            <a:pPr lvl="0"/>
            <a:r>
              <a:rPr lang="en-US" dirty="0"/>
              <a:t>Escorted   to the dais</a:t>
            </a:r>
          </a:p>
          <a:p>
            <a:pPr lvl="0"/>
            <a:r>
              <a:rPr lang="en-US" dirty="0"/>
              <a:t>Welcoming the chief guest</a:t>
            </a:r>
          </a:p>
          <a:p>
            <a:pPr lvl="0"/>
            <a:r>
              <a:rPr lang="en-US" dirty="0"/>
              <a:t>Hoisting the National Flag</a:t>
            </a:r>
          </a:p>
          <a:p>
            <a:pPr lvl="0"/>
            <a:r>
              <a:rPr lang="en-US" dirty="0"/>
              <a:t>National Anthem</a:t>
            </a:r>
          </a:p>
          <a:p>
            <a:pPr lvl="0"/>
            <a:r>
              <a:rPr lang="en-US" dirty="0"/>
              <a:t>Speech by the chief guest</a:t>
            </a:r>
          </a:p>
          <a:p>
            <a:pPr lvl="0"/>
            <a:r>
              <a:rPr lang="en-US" dirty="0"/>
              <a:t>Principal’s speech</a:t>
            </a:r>
          </a:p>
          <a:p>
            <a:pPr lvl="0"/>
            <a:r>
              <a:rPr lang="en-US" dirty="0"/>
              <a:t>Cultural program (Patriotic Theme)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68292" y="2207466"/>
            <a:ext cx="5167744" cy="39069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b="1" dirty="0"/>
              <a:t>Exercise</a:t>
            </a:r>
            <a:r>
              <a:rPr lang="en-US" dirty="0"/>
              <a:t>: 2 write a report on Science Day Exhibition in your college</a:t>
            </a:r>
          </a:p>
          <a:p>
            <a:pPr marL="0" indent="0">
              <a:buNone/>
            </a:pPr>
            <a:r>
              <a:rPr lang="en-US" b="1" dirty="0"/>
              <a:t>Points:</a:t>
            </a:r>
            <a:endParaRPr lang="en-US" dirty="0"/>
          </a:p>
          <a:p>
            <a:pPr lvl="0"/>
            <a:r>
              <a:rPr lang="en-US" dirty="0"/>
              <a:t>Venue, date, time</a:t>
            </a:r>
          </a:p>
          <a:p>
            <a:pPr lvl="0"/>
            <a:r>
              <a:rPr lang="en-US" dirty="0"/>
              <a:t>Arrival of the chief guest</a:t>
            </a:r>
          </a:p>
          <a:p>
            <a:pPr lvl="0"/>
            <a:r>
              <a:rPr lang="en-US" dirty="0"/>
              <a:t>Welcoming the chief guest by the principal</a:t>
            </a:r>
          </a:p>
          <a:p>
            <a:pPr lvl="0"/>
            <a:r>
              <a:rPr lang="en-US" dirty="0"/>
              <a:t>Inauguration and speech by the chief guest</a:t>
            </a:r>
          </a:p>
          <a:p>
            <a:pPr lvl="0"/>
            <a:r>
              <a:rPr lang="en-US" dirty="0"/>
              <a:t>Visit to the different exhibits – interaction with students- comments/ feedback</a:t>
            </a:r>
          </a:p>
          <a:p>
            <a:pPr lvl="0"/>
            <a:r>
              <a:rPr lang="en-US" dirty="0"/>
              <a:t>Information of different exhibits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8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139" y="1704108"/>
            <a:ext cx="8915400" cy="497378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Arial Black" panose="020B0A04020102020204" pitchFamily="34" charset="0"/>
              </a:rPr>
              <a:t>1. </a:t>
            </a:r>
            <a:r>
              <a:rPr lang="en-US" sz="2000" b="1" dirty="0">
                <a:latin typeface="Arial Black" panose="020B0A04020102020204" pitchFamily="34" charset="0"/>
                <a:cs typeface="Aharoni" panose="02010803020104030203" pitchFamily="2" charset="-79"/>
              </a:rPr>
              <a:t>Heading</a:t>
            </a:r>
          </a:p>
          <a:p>
            <a:pPr marL="0" indent="0">
              <a:buNone/>
            </a:pPr>
            <a:r>
              <a:rPr lang="en-US" dirty="0"/>
              <a:t>News reports must have a headline. Choose the headline to </a:t>
            </a:r>
            <a:r>
              <a:rPr lang="en-US" b="1" dirty="0"/>
              <a:t>attract reader’s attention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Ex: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Bob </a:t>
            </a:r>
            <a:r>
              <a:rPr lang="en-US" dirty="0">
                <a:latin typeface="Arial Black" panose="020B0A04020102020204" pitchFamily="34" charset="0"/>
              </a:rPr>
              <a:t>Beamon leaps into </a:t>
            </a:r>
            <a:r>
              <a:rPr lang="en-US" dirty="0" smtClean="0">
                <a:latin typeface="Arial Black" panose="020B0A04020102020204" pitchFamily="34" charset="0"/>
              </a:rPr>
              <a:t>history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b="1" dirty="0">
                <a:latin typeface="Arial Black" panose="020B0A04020102020204" pitchFamily="34" charset="0"/>
              </a:rPr>
              <a:t>Introductory Paragraph</a:t>
            </a:r>
          </a:p>
          <a:p>
            <a:pPr marL="0" indent="0">
              <a:buNone/>
            </a:pPr>
            <a:r>
              <a:rPr lang="en-US" dirty="0"/>
              <a:t>The introductory paragraph usually states the most </a:t>
            </a:r>
            <a:r>
              <a:rPr lang="en-US" b="1" dirty="0"/>
              <a:t>important facts </a:t>
            </a:r>
            <a:r>
              <a:rPr lang="en-US" dirty="0"/>
              <a:t>first, which summarizes briefly what happened, who, where and when the event took place.</a:t>
            </a:r>
          </a:p>
          <a:p>
            <a:pPr marL="0" indent="0" algn="ctr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American athlete, Bob Beamon, produced an extraordinary, record- breaking feat yesterday at the Olympic Games in Mexico City. He struck gold in the men’s long jump final and broke the previous records by a staggering 55cm.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>
            <a:off x="4100946" y="4572001"/>
            <a:ext cx="858982" cy="498763"/>
          </a:xfrm>
          <a:prstGeom prst="downArrowCallout">
            <a:avLst>
              <a:gd name="adj1" fmla="val 25000"/>
              <a:gd name="adj2" fmla="val 25000"/>
              <a:gd name="adj3" fmla="val 41393"/>
              <a:gd name="adj4" fmla="val 649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Who</a:t>
            </a:r>
            <a:endParaRPr lang="en-US" b="1" dirty="0"/>
          </a:p>
        </p:txBody>
      </p:sp>
      <p:sp>
        <p:nvSpPr>
          <p:cNvPr id="5" name="Down Arrow Callout 4"/>
          <p:cNvSpPr/>
          <p:nvPr/>
        </p:nvSpPr>
        <p:spPr>
          <a:xfrm>
            <a:off x="8138413" y="4769758"/>
            <a:ext cx="1056658" cy="595744"/>
          </a:xfrm>
          <a:prstGeom prst="downArrowCallout">
            <a:avLst>
              <a:gd name="adj1" fmla="val 25000"/>
              <a:gd name="adj2" fmla="val 25000"/>
              <a:gd name="adj3" fmla="val 41393"/>
              <a:gd name="adj4" fmla="val 649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What</a:t>
            </a:r>
            <a:endParaRPr lang="en-US" b="1" dirty="0"/>
          </a:p>
        </p:txBody>
      </p:sp>
      <p:sp>
        <p:nvSpPr>
          <p:cNvPr id="6" name="Down Arrow Callout 5"/>
          <p:cNvSpPr/>
          <p:nvPr/>
        </p:nvSpPr>
        <p:spPr>
          <a:xfrm>
            <a:off x="1985724" y="4769758"/>
            <a:ext cx="1056658" cy="595744"/>
          </a:xfrm>
          <a:prstGeom prst="downArrowCallout">
            <a:avLst>
              <a:gd name="adj1" fmla="val 25000"/>
              <a:gd name="adj2" fmla="val 25000"/>
              <a:gd name="adj3" fmla="val 41393"/>
              <a:gd name="adj4" fmla="val 649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When</a:t>
            </a:r>
            <a:endParaRPr lang="en-US" b="1" dirty="0"/>
          </a:p>
        </p:txBody>
      </p:sp>
      <p:sp>
        <p:nvSpPr>
          <p:cNvPr id="7" name="Down Arrow Callout 6"/>
          <p:cNvSpPr/>
          <p:nvPr/>
        </p:nvSpPr>
        <p:spPr>
          <a:xfrm>
            <a:off x="5688282" y="4772892"/>
            <a:ext cx="1056658" cy="595744"/>
          </a:xfrm>
          <a:prstGeom prst="downArrowCallout">
            <a:avLst>
              <a:gd name="adj1" fmla="val 0"/>
              <a:gd name="adj2" fmla="val 4488"/>
              <a:gd name="adj3" fmla="val 41393"/>
              <a:gd name="adj4" fmla="val 649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Where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680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540" y="1904999"/>
            <a:ext cx="8915400" cy="4163291"/>
          </a:xfrm>
        </p:spPr>
        <p:txBody>
          <a:bodyPr/>
          <a:lstStyle/>
          <a:p>
            <a:pPr lvl="0"/>
            <a:r>
              <a:rPr lang="en-US" dirty="0"/>
              <a:t>It usually consists of several paragraphs.</a:t>
            </a:r>
          </a:p>
          <a:p>
            <a:pPr lvl="0"/>
            <a:r>
              <a:rPr lang="en-US" dirty="0"/>
              <a:t>it should contain the background scenario, the name of the people involved, the way the event happened or the events that took place before the event </a:t>
            </a:r>
            <a:r>
              <a:rPr lang="en-US" dirty="0" smtClean="0"/>
              <a:t>reported </a:t>
            </a:r>
            <a:r>
              <a:rPr lang="en-US" dirty="0"/>
              <a:t>in the headlines and introductory paragraph</a:t>
            </a:r>
            <a:r>
              <a:rPr lang="en-US" dirty="0" smtClean="0"/>
              <a:t>,</a:t>
            </a:r>
          </a:p>
          <a:p>
            <a:pPr lvl="0"/>
            <a:endParaRPr lang="en-US" dirty="0"/>
          </a:p>
          <a:p>
            <a:pPr marL="0" indent="0" algn="ctr">
              <a:buNone/>
            </a:pPr>
            <a:r>
              <a:rPr lang="en-US" dirty="0"/>
              <a:t>Ex:  Earlier this week, the lanky 22 years –old struggled in the qualifying rounds. He missed two jumps and made two foul jumps. He managed to qualify for the final with a jump of only 8.19 m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Ex: But yesterday, Beamon hit his best form. He thundered down the runway, hit the take- off board with his right foot and soared into the air. He produced a monumental leap of 8.90m.</a:t>
            </a:r>
          </a:p>
          <a:p>
            <a:pPr marL="0" indent="0" algn="ctr">
              <a:buNone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 rot="18057053">
            <a:off x="383648" y="4193135"/>
            <a:ext cx="1986722" cy="1257949"/>
          </a:xfrm>
          <a:prstGeom prst="downArrowCallout">
            <a:avLst>
              <a:gd name="adj1" fmla="val 0"/>
              <a:gd name="adj2" fmla="val 19472"/>
              <a:gd name="adj3" fmla="val 41393"/>
              <a:gd name="adj4" fmla="val 649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What happened before it?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330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379" y="485565"/>
            <a:ext cx="8911687" cy="1280890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/>
              <a:t>Whenever possible, include comments and quote from audience or witnesses to give creditability to your report</a:t>
            </a:r>
            <a:r>
              <a:rPr lang="en-US" sz="27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357" y="2286000"/>
            <a:ext cx="8915400" cy="281247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Ex: Afterwards, Olympic legend Jesse Owens, who was watching Beamon from the stands, said, “As soon as he went up in the air, I knew he had a world record.”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 rot="2908612">
            <a:off x="9550061" y="2090448"/>
            <a:ext cx="1323680" cy="1017682"/>
          </a:xfrm>
          <a:prstGeom prst="downArrowCallout">
            <a:avLst>
              <a:gd name="adj1" fmla="val 0"/>
              <a:gd name="adj2" fmla="val 19472"/>
              <a:gd name="adj3" fmla="val 41393"/>
              <a:gd name="adj4" fmla="val 649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Quote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951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167</TotalTime>
  <Words>856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Aharoni</vt:lpstr>
      <vt:lpstr>Arial</vt:lpstr>
      <vt:lpstr>Arial Black</vt:lpstr>
      <vt:lpstr>Cambria</vt:lpstr>
      <vt:lpstr>Century Gothic</vt:lpstr>
      <vt:lpstr>Wingdings 3</vt:lpstr>
      <vt:lpstr>Wisp</vt:lpstr>
      <vt:lpstr>Report Writing</vt:lpstr>
      <vt:lpstr>Topics</vt:lpstr>
      <vt:lpstr>What is a report? </vt:lpstr>
      <vt:lpstr>Points to Remember</vt:lpstr>
      <vt:lpstr>General Report</vt:lpstr>
      <vt:lpstr>Practice</vt:lpstr>
      <vt:lpstr>Press Report</vt:lpstr>
      <vt:lpstr>Body</vt:lpstr>
      <vt:lpstr>Whenever possible, include comments and quote from audience or witnesses to give creditability to your report. </vt:lpstr>
      <vt:lpstr>Photograph</vt:lpstr>
      <vt:lpstr>Conclusion: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19</cp:revision>
  <dcterms:created xsi:type="dcterms:W3CDTF">2015-01-07T17:46:21Z</dcterms:created>
  <dcterms:modified xsi:type="dcterms:W3CDTF">2015-01-08T19:14:24Z</dcterms:modified>
</cp:coreProperties>
</file>